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219199"/>
          </a:xfrm>
        </p:spPr>
        <p:txBody>
          <a:bodyPr/>
          <a:lstStyle/>
          <a:p>
            <a:r>
              <a:rPr lang="en-US" dirty="0" err="1" smtClean="0"/>
              <a:t>Lumbini</a:t>
            </a:r>
            <a:endParaRPr lang="en-US" dirty="0"/>
          </a:p>
        </p:txBody>
      </p:sp>
      <p:sp>
        <p:nvSpPr>
          <p:cNvPr id="3" name="Subtitle 2"/>
          <p:cNvSpPr>
            <a:spLocks noGrp="1"/>
          </p:cNvSpPr>
          <p:nvPr>
            <p:ph type="subTitle" idx="1"/>
          </p:nvPr>
        </p:nvSpPr>
        <p:spPr>
          <a:xfrm>
            <a:off x="304800" y="1143000"/>
            <a:ext cx="8534400" cy="4495800"/>
          </a:xfrm>
        </p:spPr>
        <p:txBody>
          <a:bodyPr>
            <a:normAutofit fontScale="55000" lnSpcReduction="20000"/>
          </a:bodyPr>
          <a:lstStyle/>
          <a:p>
            <a:pPr algn="l">
              <a:buFont typeface="Wingdings" pitchFamily="2" charset="2"/>
              <a:buChar char="Ø"/>
            </a:pPr>
            <a:r>
              <a:rPr lang="en-US" dirty="0" smtClean="0"/>
              <a:t> </a:t>
            </a:r>
            <a:r>
              <a:rPr lang="en-US" sz="3400" dirty="0" smtClean="0">
                <a:latin typeface="Bookman Old Style" pitchFamily="18" charset="0"/>
              </a:rPr>
              <a:t>Lord Buddha was born at </a:t>
            </a:r>
            <a:r>
              <a:rPr lang="en-US" sz="3400" dirty="0" err="1" smtClean="0">
                <a:latin typeface="Bookman Old Style" pitchFamily="18" charset="0"/>
              </a:rPr>
              <a:t>Lumbini</a:t>
            </a:r>
            <a:r>
              <a:rPr lang="en-US" sz="3400" dirty="0" smtClean="0">
                <a:latin typeface="Bookman Old Style" pitchFamily="18" charset="0"/>
              </a:rPr>
              <a:t> </a:t>
            </a:r>
            <a:endParaRPr lang="en-US" sz="3400" dirty="0" smtClean="0">
              <a:latin typeface="Bookman Old Style" pitchFamily="18" charset="0"/>
            </a:endParaRPr>
          </a:p>
          <a:p>
            <a:pPr algn="l">
              <a:buFont typeface="Wingdings" pitchFamily="2" charset="2"/>
              <a:buChar char="Ø"/>
            </a:pPr>
            <a:r>
              <a:rPr lang="en-US" sz="3400" b="1" dirty="0" smtClean="0">
                <a:latin typeface="Bookman Old Style" pitchFamily="18" charset="0"/>
              </a:rPr>
              <a:t>Location</a:t>
            </a:r>
            <a:r>
              <a:rPr lang="en-US" sz="3400" dirty="0" smtClean="0">
                <a:latin typeface="Bookman Old Style" pitchFamily="18" charset="0"/>
              </a:rPr>
              <a:t/>
            </a:r>
            <a:br>
              <a:rPr lang="en-US" sz="3400" dirty="0" smtClean="0">
                <a:latin typeface="Bookman Old Style" pitchFamily="18" charset="0"/>
              </a:rPr>
            </a:br>
            <a:r>
              <a:rPr lang="en-US" sz="3400" dirty="0" err="1" smtClean="0">
                <a:solidFill>
                  <a:srgbClr val="FF0000"/>
                </a:solidFill>
                <a:latin typeface="Bookman Old Style" pitchFamily="18" charset="0"/>
              </a:rPr>
              <a:t>Lumbini</a:t>
            </a:r>
            <a:r>
              <a:rPr lang="en-US" sz="3400" dirty="0" smtClean="0">
                <a:solidFill>
                  <a:srgbClr val="FF0000"/>
                </a:solidFill>
                <a:latin typeface="Bookman Old Style" pitchFamily="18" charset="0"/>
              </a:rPr>
              <a:t> is situated in Nepal about 22 </a:t>
            </a:r>
            <a:r>
              <a:rPr lang="en-US" sz="3400" dirty="0" err="1" smtClean="0">
                <a:solidFill>
                  <a:srgbClr val="FF0000"/>
                </a:solidFill>
                <a:latin typeface="Bookman Old Style" pitchFamily="18" charset="0"/>
              </a:rPr>
              <a:t>kms</a:t>
            </a:r>
            <a:r>
              <a:rPr lang="en-US" sz="3400" dirty="0" smtClean="0">
                <a:solidFill>
                  <a:srgbClr val="FF0000"/>
                </a:solidFill>
                <a:latin typeface="Bookman Old Style" pitchFamily="18" charset="0"/>
              </a:rPr>
              <a:t> </a:t>
            </a:r>
            <a:r>
              <a:rPr lang="en-US" sz="3400" dirty="0" smtClean="0">
                <a:solidFill>
                  <a:srgbClr val="FF0000"/>
                </a:solidFill>
                <a:latin typeface="Bookman Old Style" pitchFamily="18" charset="0"/>
              </a:rPr>
              <a:t>from. </a:t>
            </a:r>
            <a:r>
              <a:rPr lang="en-US" sz="3400" dirty="0" smtClean="0">
                <a:solidFill>
                  <a:srgbClr val="FF0000"/>
                </a:solidFill>
                <a:latin typeface="Bookman Old Style" pitchFamily="18" charset="0"/>
              </a:rPr>
              <a:t>122 </a:t>
            </a:r>
            <a:r>
              <a:rPr lang="en-US" sz="3400" dirty="0" err="1" smtClean="0">
                <a:solidFill>
                  <a:srgbClr val="FF0000"/>
                </a:solidFill>
                <a:latin typeface="Bookman Old Style" pitchFamily="18" charset="0"/>
              </a:rPr>
              <a:t>kms</a:t>
            </a:r>
            <a:r>
              <a:rPr lang="en-US" sz="3400" dirty="0" smtClean="0">
                <a:solidFill>
                  <a:srgbClr val="FF0000"/>
                </a:solidFill>
                <a:latin typeface="Bookman Old Style" pitchFamily="18" charset="0"/>
              </a:rPr>
              <a:t> from Gorakhpur city in Uttar Pradesh . 181 </a:t>
            </a:r>
            <a:r>
              <a:rPr lang="en-US" sz="3400" dirty="0" err="1" smtClean="0">
                <a:solidFill>
                  <a:srgbClr val="FF0000"/>
                </a:solidFill>
                <a:latin typeface="Bookman Old Style" pitchFamily="18" charset="0"/>
              </a:rPr>
              <a:t>Kms</a:t>
            </a:r>
            <a:r>
              <a:rPr lang="en-US" sz="3400" dirty="0" smtClean="0">
                <a:solidFill>
                  <a:srgbClr val="FF0000"/>
                </a:solidFill>
                <a:latin typeface="Bookman Old Style" pitchFamily="18" charset="0"/>
              </a:rPr>
              <a:t> from </a:t>
            </a:r>
            <a:r>
              <a:rPr lang="en-US" sz="3400" dirty="0" err="1" smtClean="0">
                <a:solidFill>
                  <a:srgbClr val="FF0000"/>
                </a:solidFill>
                <a:latin typeface="Bookman Old Style" pitchFamily="18" charset="0"/>
              </a:rPr>
              <a:t>Kushinagar</a:t>
            </a:r>
            <a:r>
              <a:rPr lang="en-US" sz="3400" dirty="0" smtClean="0">
                <a:solidFill>
                  <a:srgbClr val="FF0000"/>
                </a:solidFill>
                <a:latin typeface="Bookman Old Style" pitchFamily="18" charset="0"/>
              </a:rPr>
              <a:t> of Uttar Pradesh </a:t>
            </a:r>
            <a:r>
              <a:rPr lang="en-US" sz="3400" dirty="0" smtClean="0">
                <a:solidFill>
                  <a:srgbClr val="FF0000"/>
                </a:solidFill>
                <a:latin typeface="Bookman Old Style" pitchFamily="18" charset="0"/>
              </a:rPr>
              <a:t>and</a:t>
            </a:r>
          </a:p>
          <a:p>
            <a:pPr algn="l">
              <a:buFont typeface="Wingdings" pitchFamily="2" charset="2"/>
              <a:buChar char="Ø"/>
            </a:pPr>
            <a:r>
              <a:rPr lang="en-US" sz="3400" b="1" dirty="0" smtClean="0">
                <a:latin typeface="Bookman Old Style" pitchFamily="18" charset="0"/>
              </a:rPr>
              <a:t>Attractions</a:t>
            </a:r>
          </a:p>
          <a:p>
            <a:pPr algn="l"/>
            <a:r>
              <a:rPr lang="en-US" sz="3400" b="1" dirty="0" smtClean="0">
                <a:solidFill>
                  <a:srgbClr val="00B0F0"/>
                </a:solidFill>
                <a:latin typeface="Bookman Old Style" pitchFamily="18" charset="0"/>
              </a:rPr>
              <a:t>The </a:t>
            </a:r>
            <a:r>
              <a:rPr lang="en-US" sz="3400" b="1" dirty="0" err="1" smtClean="0">
                <a:solidFill>
                  <a:srgbClr val="00B0F0"/>
                </a:solidFill>
                <a:latin typeface="Bookman Old Style" pitchFamily="18" charset="0"/>
              </a:rPr>
              <a:t>Ashokan</a:t>
            </a:r>
            <a:r>
              <a:rPr lang="en-US" sz="3400" b="1" dirty="0" smtClean="0">
                <a:solidFill>
                  <a:srgbClr val="00B0F0"/>
                </a:solidFill>
                <a:latin typeface="Bookman Old Style" pitchFamily="18" charset="0"/>
              </a:rPr>
              <a:t> pillar </a:t>
            </a:r>
            <a:r>
              <a:rPr lang="en-US" sz="3400" b="1" dirty="0" smtClean="0">
                <a:latin typeface="Bookman Old Style" pitchFamily="18" charset="0"/>
              </a:rPr>
              <a:t>- </a:t>
            </a:r>
            <a:r>
              <a:rPr lang="en-US" sz="3400" dirty="0" smtClean="0">
                <a:solidFill>
                  <a:srgbClr val="FFC000"/>
                </a:solidFill>
                <a:latin typeface="Bookman Old Style" pitchFamily="18" charset="0"/>
              </a:rPr>
              <a:t>The </a:t>
            </a:r>
            <a:r>
              <a:rPr lang="en-US" sz="3400" dirty="0" err="1" smtClean="0">
                <a:solidFill>
                  <a:srgbClr val="FFC000"/>
                </a:solidFill>
                <a:latin typeface="Bookman Old Style" pitchFamily="18" charset="0"/>
              </a:rPr>
              <a:t>Ashokan</a:t>
            </a:r>
            <a:r>
              <a:rPr lang="en-US" sz="3400" dirty="0" smtClean="0">
                <a:solidFill>
                  <a:srgbClr val="FFC000"/>
                </a:solidFill>
                <a:latin typeface="Bookman Old Style" pitchFamily="18" charset="0"/>
              </a:rPr>
              <a:t> Pillar, essentially erected by </a:t>
            </a:r>
            <a:r>
              <a:rPr lang="en-US" sz="3400" dirty="0" err="1" smtClean="0">
                <a:solidFill>
                  <a:srgbClr val="FFC000"/>
                </a:solidFill>
                <a:latin typeface="Bookman Old Style" pitchFamily="18" charset="0"/>
              </a:rPr>
              <a:t>Ashoka</a:t>
            </a:r>
            <a:r>
              <a:rPr lang="en-US" sz="3400" dirty="0" smtClean="0">
                <a:solidFill>
                  <a:srgbClr val="FFC000"/>
                </a:solidFill>
                <a:latin typeface="Bookman Old Style" pitchFamily="18" charset="0"/>
              </a:rPr>
              <a:t> (249 BC) visited </a:t>
            </a:r>
            <a:r>
              <a:rPr lang="en-US" sz="3400" dirty="0" err="1" smtClean="0">
                <a:solidFill>
                  <a:srgbClr val="FFC000"/>
                </a:solidFill>
                <a:latin typeface="Bookman Old Style" pitchFamily="18" charset="0"/>
              </a:rPr>
              <a:t>Lumbini</a:t>
            </a:r>
            <a:r>
              <a:rPr lang="en-US" sz="3400" dirty="0" smtClean="0">
                <a:solidFill>
                  <a:srgbClr val="FFC000"/>
                </a:solidFill>
                <a:latin typeface="Bookman Old Style" pitchFamily="18" charset="0"/>
              </a:rPr>
              <a:t> and erected an inscribed </a:t>
            </a:r>
            <a:r>
              <a:rPr lang="en-US" sz="3400" dirty="0" err="1" smtClean="0">
                <a:solidFill>
                  <a:srgbClr val="FFC000"/>
                </a:solidFill>
                <a:latin typeface="Bookman Old Style" pitchFamily="18" charset="0"/>
              </a:rPr>
              <a:t>Ashokan</a:t>
            </a:r>
            <a:r>
              <a:rPr lang="en-US" sz="3400" dirty="0" smtClean="0">
                <a:solidFill>
                  <a:srgbClr val="FFC000"/>
                </a:solidFill>
                <a:latin typeface="Bookman Old Style" pitchFamily="18" charset="0"/>
              </a:rPr>
              <a:t> Pillar on the spot of Buddha's birth. The inscription of the pillar (the oldest in Nepal) declares that </a:t>
            </a:r>
            <a:r>
              <a:rPr lang="en-US" sz="3400" dirty="0" err="1" smtClean="0">
                <a:solidFill>
                  <a:srgbClr val="FFC000"/>
                </a:solidFill>
                <a:latin typeface="Bookman Old Style" pitchFamily="18" charset="0"/>
              </a:rPr>
              <a:t>Ashoka</a:t>
            </a:r>
            <a:r>
              <a:rPr lang="en-US" sz="3400" dirty="0" smtClean="0">
                <a:solidFill>
                  <a:srgbClr val="FFC000"/>
                </a:solidFill>
                <a:latin typeface="Bookman Old Style" pitchFamily="18" charset="0"/>
              </a:rPr>
              <a:t> granted </a:t>
            </a:r>
            <a:r>
              <a:rPr lang="en-US" sz="3400" dirty="0" err="1" smtClean="0">
                <a:solidFill>
                  <a:srgbClr val="FFC000"/>
                </a:solidFill>
                <a:latin typeface="Bookman Old Style" pitchFamily="18" charset="0"/>
              </a:rPr>
              <a:t>Lumbini</a:t>
            </a:r>
            <a:r>
              <a:rPr lang="en-US" sz="3400" dirty="0" smtClean="0">
                <a:solidFill>
                  <a:srgbClr val="FFC000"/>
                </a:solidFill>
                <a:latin typeface="Bookman Old Style" pitchFamily="18" charset="0"/>
              </a:rPr>
              <a:t> tax-free status in honor of Buddha’s </a:t>
            </a:r>
            <a:r>
              <a:rPr lang="en-US" sz="3400" dirty="0" smtClean="0">
                <a:solidFill>
                  <a:srgbClr val="FFC000"/>
                </a:solidFill>
                <a:latin typeface="Bookman Old Style" pitchFamily="18" charset="0"/>
              </a:rPr>
              <a:t>birth</a:t>
            </a:r>
          </a:p>
          <a:p>
            <a:pPr algn="l"/>
            <a:r>
              <a:rPr lang="en-US" sz="3400" b="1" dirty="0" err="1" smtClean="0">
                <a:solidFill>
                  <a:srgbClr val="FFC000"/>
                </a:solidFill>
                <a:latin typeface="Bookman Old Style" pitchFamily="18" charset="0"/>
              </a:rPr>
              <a:t>Kapilvastu</a:t>
            </a:r>
            <a:r>
              <a:rPr lang="en-US" sz="3400" b="1" dirty="0" smtClean="0">
                <a:solidFill>
                  <a:srgbClr val="FFC000"/>
                </a:solidFill>
                <a:latin typeface="Bookman Old Style" pitchFamily="18" charset="0"/>
              </a:rPr>
              <a:t> - </a:t>
            </a:r>
            <a:r>
              <a:rPr lang="en-US" sz="3400" dirty="0" smtClean="0">
                <a:solidFill>
                  <a:srgbClr val="0070C0"/>
                </a:solidFill>
                <a:latin typeface="Bookman Old Style" pitchFamily="18" charset="0"/>
              </a:rPr>
              <a:t>A holy destination related deeply with the life of a legend, Lord Buddha, eventually </a:t>
            </a:r>
            <a:r>
              <a:rPr lang="en-US" sz="3400" dirty="0" err="1" smtClean="0">
                <a:solidFill>
                  <a:srgbClr val="0070C0"/>
                </a:solidFill>
                <a:latin typeface="Bookman Old Style" pitchFamily="18" charset="0"/>
              </a:rPr>
              <a:t>Kapilvastu</a:t>
            </a:r>
            <a:r>
              <a:rPr lang="en-US" sz="3400" dirty="0" smtClean="0">
                <a:solidFill>
                  <a:srgbClr val="0070C0"/>
                </a:solidFill>
                <a:latin typeface="Bookman Old Style" pitchFamily="18" charset="0"/>
              </a:rPr>
              <a:t> is the place where Lord Buddha had lived the childhood and the days of teenage, in complete </a:t>
            </a:r>
            <a:r>
              <a:rPr lang="en-US" sz="3400" dirty="0" smtClean="0">
                <a:solidFill>
                  <a:srgbClr val="0070C0"/>
                </a:solidFill>
                <a:latin typeface="Bookman Old Style" pitchFamily="18" charset="0"/>
              </a:rPr>
              <a:t>luxury</a:t>
            </a:r>
          </a:p>
          <a:p>
            <a:pPr algn="l"/>
            <a:r>
              <a:rPr lang="en-US" dirty="0" smtClean="0">
                <a:solidFill>
                  <a:srgbClr val="0070C0"/>
                </a:solidFill>
              </a:rPr>
              <a:t/>
            </a:r>
            <a:br>
              <a:rPr lang="en-US" dirty="0" smtClean="0">
                <a:solidFill>
                  <a:srgbClr val="0070C0"/>
                </a:solidFill>
              </a:rPr>
            </a:br>
            <a:endParaRPr lang="en-US" dirty="0" smtClean="0">
              <a:solidFill>
                <a:srgbClr val="0070C0"/>
              </a:solidFill>
              <a:latin typeface="Bookman Old Style" pitchFamily="18" charset="0"/>
            </a:endParaRPr>
          </a:p>
          <a:p>
            <a:pPr algn="l">
              <a:buFont typeface="Wingdings" pitchFamily="2" charset="2"/>
              <a:buChar char="Ø"/>
            </a:pPr>
            <a:endParaRPr lang="en-US" dirty="0">
              <a:latin typeface="Bookman Old Style" pitchFamily="18" charset="0"/>
            </a:endParaRPr>
          </a:p>
        </p:txBody>
      </p:sp>
      <p:pic>
        <p:nvPicPr>
          <p:cNvPr id="1026" name="Picture 2"/>
          <p:cNvPicPr>
            <a:picLocks noChangeAspect="1" noChangeArrowheads="1"/>
          </p:cNvPicPr>
          <p:nvPr/>
        </p:nvPicPr>
        <p:blipFill>
          <a:blip r:embed="rId2"/>
          <a:srcRect/>
          <a:stretch>
            <a:fillRect/>
          </a:stretch>
        </p:blipFill>
        <p:spPr bwMode="auto">
          <a:xfrm>
            <a:off x="533400" y="4724400"/>
            <a:ext cx="2619375" cy="17526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962400" y="4695825"/>
            <a:ext cx="1847850" cy="1933575"/>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Kushinagar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C000"/>
                </a:solidFill>
              </a:rPr>
              <a:t>The most noteworthy thing about the history of </a:t>
            </a:r>
            <a:r>
              <a:rPr lang="en-US" dirty="0" err="1" smtClean="0">
                <a:solidFill>
                  <a:srgbClr val="FFC000"/>
                </a:solidFill>
              </a:rPr>
              <a:t>Kushinagar</a:t>
            </a:r>
            <a:r>
              <a:rPr lang="en-US" dirty="0" smtClean="0">
                <a:solidFill>
                  <a:srgbClr val="FFC000"/>
                </a:solidFill>
              </a:rPr>
              <a:t> is that the Buddha chose it as the place for his last sermon and the attainment of </a:t>
            </a:r>
            <a:r>
              <a:rPr lang="en-US" dirty="0" err="1" smtClean="0">
                <a:solidFill>
                  <a:srgbClr val="FFC000"/>
                </a:solidFill>
              </a:rPr>
              <a:t>parinirvana</a:t>
            </a:r>
            <a:r>
              <a:rPr lang="en-US" dirty="0" smtClean="0">
                <a:solidFill>
                  <a:srgbClr val="FFC000"/>
                </a:solidFill>
              </a:rPr>
              <a:t> (attainment of nirvana in death, the ultimate nirvana). It is widely believed that the Buddha chose this site for his last sermon and </a:t>
            </a:r>
            <a:r>
              <a:rPr lang="en-US" dirty="0" smtClean="0">
                <a:solidFill>
                  <a:srgbClr val="FFC000"/>
                </a:solidFill>
              </a:rPr>
              <a:t>death</a:t>
            </a:r>
          </a:p>
          <a:p>
            <a:r>
              <a:rPr lang="en-US" dirty="0" smtClean="0"/>
              <a:t>Location</a:t>
            </a:r>
          </a:p>
          <a:p>
            <a:pPr>
              <a:buNone/>
            </a:pPr>
            <a:r>
              <a:rPr lang="en-US" b="1" dirty="0" smtClean="0"/>
              <a:t> </a:t>
            </a:r>
            <a:r>
              <a:rPr lang="en-US" b="1" dirty="0" smtClean="0"/>
              <a:t>  </a:t>
            </a:r>
            <a:r>
              <a:rPr lang="en-US" b="1" dirty="0" smtClean="0">
                <a:solidFill>
                  <a:schemeClr val="accent2">
                    <a:lumMod val="50000"/>
                  </a:schemeClr>
                </a:solidFill>
              </a:rPr>
              <a:t>State :</a:t>
            </a:r>
            <a:r>
              <a:rPr lang="en-US" dirty="0" smtClean="0">
                <a:solidFill>
                  <a:schemeClr val="accent2">
                    <a:lumMod val="50000"/>
                  </a:schemeClr>
                </a:solidFill>
              </a:rPr>
              <a:t> Utter </a:t>
            </a:r>
            <a:r>
              <a:rPr lang="en-US" dirty="0" smtClean="0">
                <a:solidFill>
                  <a:schemeClr val="accent2">
                    <a:lumMod val="50000"/>
                  </a:schemeClr>
                </a:solidFill>
              </a:rPr>
              <a:t>Pradesh </a:t>
            </a:r>
            <a:br>
              <a:rPr lang="en-US" dirty="0" smtClean="0">
                <a:solidFill>
                  <a:schemeClr val="accent2">
                    <a:lumMod val="50000"/>
                  </a:schemeClr>
                </a:solidFill>
              </a:rPr>
            </a:br>
            <a:r>
              <a:rPr lang="en-US" b="1" dirty="0" smtClean="0">
                <a:solidFill>
                  <a:schemeClr val="accent2">
                    <a:lumMod val="50000"/>
                  </a:schemeClr>
                </a:solidFill>
              </a:rPr>
              <a:t>Location :</a:t>
            </a:r>
            <a:r>
              <a:rPr lang="en-US" dirty="0" smtClean="0">
                <a:solidFill>
                  <a:schemeClr val="accent2">
                    <a:lumMod val="50000"/>
                  </a:schemeClr>
                </a:solidFill>
              </a:rPr>
              <a:t> 53 km from Gorakhpur.</a:t>
            </a:r>
            <a:endParaRPr lang="en-US"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dirty="0" err="1" smtClean="0"/>
              <a:t>Bodhgaya</a:t>
            </a:r>
            <a:r>
              <a:rPr lang="en-US" dirty="0" smtClean="0"/>
              <a:t/>
            </a:r>
            <a:br>
              <a:rPr lang="en-US" dirty="0" smtClean="0"/>
            </a:br>
            <a:endParaRPr lang="en-US" dirty="0"/>
          </a:p>
        </p:txBody>
      </p:sp>
      <p:sp>
        <p:nvSpPr>
          <p:cNvPr id="3" name="Content Placeholder 2"/>
          <p:cNvSpPr>
            <a:spLocks noGrp="1"/>
          </p:cNvSpPr>
          <p:nvPr>
            <p:ph idx="1"/>
          </p:nvPr>
        </p:nvSpPr>
        <p:spPr>
          <a:xfrm>
            <a:off x="457200" y="685800"/>
            <a:ext cx="8229600" cy="5440363"/>
          </a:xfrm>
        </p:spPr>
        <p:txBody>
          <a:bodyPr>
            <a:normAutofit fontScale="62500" lnSpcReduction="20000"/>
          </a:bodyPr>
          <a:lstStyle/>
          <a:p>
            <a:pPr>
              <a:buFont typeface="Wingdings" pitchFamily="2" charset="2"/>
              <a:buChar char="ü"/>
            </a:pPr>
            <a:r>
              <a:rPr lang="en-US" dirty="0" smtClean="0">
                <a:solidFill>
                  <a:srgbClr val="0070C0"/>
                </a:solidFill>
                <a:latin typeface="Bookman Old Style" pitchFamily="18" charset="0"/>
              </a:rPr>
              <a:t>A place where Lord </a:t>
            </a:r>
            <a:r>
              <a:rPr lang="en-US" dirty="0" smtClean="0">
                <a:solidFill>
                  <a:srgbClr val="0070C0"/>
                </a:solidFill>
                <a:latin typeface="Bookman Old Style" pitchFamily="18" charset="0"/>
              </a:rPr>
              <a:t>Buddha,</a:t>
            </a:r>
            <a:r>
              <a:rPr lang="en-US" dirty="0" smtClean="0">
                <a:solidFill>
                  <a:srgbClr val="0070C0"/>
                </a:solidFill>
                <a:latin typeface="Bookman Old Style" pitchFamily="18" charset="0"/>
              </a:rPr>
              <a:t> It was here under a banyan tree, the </a:t>
            </a:r>
            <a:r>
              <a:rPr lang="en-US" dirty="0" err="1" smtClean="0">
                <a:solidFill>
                  <a:srgbClr val="0070C0"/>
                </a:solidFill>
                <a:latin typeface="Bookman Old Style" pitchFamily="18" charset="0"/>
              </a:rPr>
              <a:t>Bodhi</a:t>
            </a:r>
            <a:r>
              <a:rPr lang="en-US" dirty="0" smtClean="0">
                <a:solidFill>
                  <a:srgbClr val="0070C0"/>
                </a:solidFill>
                <a:latin typeface="Bookman Old Style" pitchFamily="18" charset="0"/>
              </a:rPr>
              <a:t> Tree, Gautama attained supreme knowledge to become Buddha</a:t>
            </a:r>
            <a:r>
              <a:rPr lang="en-US" dirty="0" smtClean="0">
                <a:solidFill>
                  <a:srgbClr val="0070C0"/>
                </a:solidFill>
                <a:latin typeface="Bookman Old Style" pitchFamily="18" charset="0"/>
              </a:rPr>
              <a:t>, the </a:t>
            </a:r>
            <a:r>
              <a:rPr lang="en-US" dirty="0" smtClean="0">
                <a:solidFill>
                  <a:srgbClr val="0070C0"/>
                </a:solidFill>
                <a:latin typeface="Bookman Old Style" pitchFamily="18" charset="0"/>
              </a:rPr>
              <a:t>Enlightened </a:t>
            </a:r>
            <a:r>
              <a:rPr lang="en-US" dirty="0" smtClean="0">
                <a:solidFill>
                  <a:srgbClr val="0070C0"/>
                </a:solidFill>
                <a:latin typeface="Bookman Old Style" pitchFamily="18" charset="0"/>
              </a:rPr>
              <a:t>One</a:t>
            </a:r>
          </a:p>
          <a:p>
            <a:pPr>
              <a:buFont typeface="Wingdings" pitchFamily="2" charset="2"/>
              <a:buChar char="ü"/>
            </a:pPr>
            <a:r>
              <a:rPr lang="en-US" dirty="0" smtClean="0">
                <a:solidFill>
                  <a:srgbClr val="0070C0"/>
                </a:solidFill>
                <a:latin typeface="Bookman Old Style" pitchFamily="18" charset="0"/>
              </a:rPr>
              <a:t>There is a magnificent </a:t>
            </a:r>
            <a:r>
              <a:rPr lang="en-US" dirty="0" err="1" smtClean="0">
                <a:solidFill>
                  <a:srgbClr val="0070C0"/>
                </a:solidFill>
                <a:latin typeface="Bookman Old Style" pitchFamily="18" charset="0"/>
              </a:rPr>
              <a:t>Mahabodhi</a:t>
            </a:r>
            <a:r>
              <a:rPr lang="en-US" dirty="0" smtClean="0">
                <a:solidFill>
                  <a:srgbClr val="0070C0"/>
                </a:solidFill>
                <a:latin typeface="Bookman Old Style" pitchFamily="18" charset="0"/>
              </a:rPr>
              <a:t> temple and the Tree from the original sapling still stands in the temple premises. The temple is an architectural amalgamation of many centuries, cultures and </a:t>
            </a:r>
            <a:r>
              <a:rPr lang="en-US" dirty="0" smtClean="0">
                <a:solidFill>
                  <a:srgbClr val="0070C0"/>
                </a:solidFill>
                <a:latin typeface="Bookman Old Style" pitchFamily="18" charset="0"/>
              </a:rPr>
              <a:t>heritages</a:t>
            </a:r>
          </a:p>
          <a:p>
            <a:pPr>
              <a:buFont typeface="Wingdings" pitchFamily="2" charset="2"/>
              <a:buChar char="ü"/>
            </a:pPr>
            <a:r>
              <a:rPr lang="en-US" dirty="0" smtClean="0">
                <a:solidFill>
                  <a:srgbClr val="0070C0"/>
                </a:solidFill>
                <a:latin typeface="Bookman Old Style" pitchFamily="18" charset="0"/>
              </a:rPr>
              <a:t>It is perhaps still the same temple </a:t>
            </a:r>
            <a:r>
              <a:rPr lang="en-US" dirty="0" err="1" smtClean="0">
                <a:solidFill>
                  <a:srgbClr val="0070C0"/>
                </a:solidFill>
                <a:latin typeface="Bookman Old Style" pitchFamily="18" charset="0"/>
              </a:rPr>
              <a:t>Hieuen</a:t>
            </a:r>
            <a:r>
              <a:rPr lang="en-US" dirty="0" smtClean="0">
                <a:solidFill>
                  <a:srgbClr val="0070C0"/>
                </a:solidFill>
                <a:latin typeface="Bookman Old Style" pitchFamily="18" charset="0"/>
              </a:rPr>
              <a:t> Tsang visited in 7th </a:t>
            </a:r>
            <a:r>
              <a:rPr lang="en-US" dirty="0" smtClean="0">
                <a:solidFill>
                  <a:srgbClr val="0070C0"/>
                </a:solidFill>
                <a:latin typeface="Bookman Old Style" pitchFamily="18" charset="0"/>
              </a:rPr>
              <a:t>century</a:t>
            </a:r>
          </a:p>
          <a:p>
            <a:pPr>
              <a:buFont typeface="Wingdings" pitchFamily="2" charset="2"/>
              <a:buChar char="ü"/>
            </a:pPr>
            <a:r>
              <a:rPr lang="en-US" dirty="0" smtClean="0">
                <a:solidFill>
                  <a:srgbClr val="0070C0"/>
                </a:solidFill>
                <a:latin typeface="Bookman Old Style" pitchFamily="18" charset="0"/>
              </a:rPr>
              <a:t>It is perhaps still the same temple </a:t>
            </a:r>
            <a:r>
              <a:rPr lang="en-US" dirty="0" err="1" smtClean="0">
                <a:solidFill>
                  <a:srgbClr val="0070C0"/>
                </a:solidFill>
                <a:latin typeface="Bookman Old Style" pitchFamily="18" charset="0"/>
              </a:rPr>
              <a:t>Hieuen</a:t>
            </a:r>
            <a:r>
              <a:rPr lang="en-US" dirty="0" smtClean="0">
                <a:solidFill>
                  <a:srgbClr val="0070C0"/>
                </a:solidFill>
                <a:latin typeface="Bookman Old Style" pitchFamily="18" charset="0"/>
              </a:rPr>
              <a:t> Tsang visited in 7th </a:t>
            </a:r>
            <a:r>
              <a:rPr lang="en-US" dirty="0" smtClean="0">
                <a:solidFill>
                  <a:srgbClr val="0070C0"/>
                </a:solidFill>
                <a:latin typeface="Bookman Old Style" pitchFamily="18" charset="0"/>
              </a:rPr>
              <a:t>century</a:t>
            </a:r>
          </a:p>
          <a:p>
            <a:pPr>
              <a:buNone/>
            </a:pPr>
            <a:r>
              <a:rPr lang="en-US" b="1" dirty="0" smtClean="0">
                <a:solidFill>
                  <a:srgbClr val="FF0000"/>
                </a:solidFill>
                <a:latin typeface="Bookman Old Style" pitchFamily="18" charset="0"/>
              </a:rPr>
              <a:t>Attractions</a:t>
            </a:r>
          </a:p>
          <a:p>
            <a:pPr>
              <a:buFont typeface="Wingdings" pitchFamily="2" charset="2"/>
              <a:buChar char="ü"/>
            </a:pPr>
            <a:r>
              <a:rPr lang="en-US" b="1" dirty="0" err="1" smtClean="0">
                <a:latin typeface="Bookman Old Style" pitchFamily="18" charset="0"/>
              </a:rPr>
              <a:t>Mahabodhi</a:t>
            </a:r>
            <a:r>
              <a:rPr lang="en-US" b="1" dirty="0" smtClean="0">
                <a:latin typeface="Bookman Old Style" pitchFamily="18" charset="0"/>
              </a:rPr>
              <a:t> Tree - </a:t>
            </a:r>
            <a:r>
              <a:rPr lang="en-US" dirty="0" smtClean="0">
                <a:solidFill>
                  <a:schemeClr val="accent3">
                    <a:lumMod val="75000"/>
                  </a:schemeClr>
                </a:solidFill>
                <a:latin typeface="Bookman Old Style" pitchFamily="18" charset="0"/>
              </a:rPr>
              <a:t>The tree is considered holy since Lord Buddha attained enlightenment under it , it is probably the fifth succession of the original tree. </a:t>
            </a:r>
            <a:endParaRPr lang="en-US" dirty="0" smtClean="0">
              <a:solidFill>
                <a:schemeClr val="accent3">
                  <a:lumMod val="75000"/>
                </a:schemeClr>
              </a:solidFill>
              <a:latin typeface="Bookman Old Style" pitchFamily="18" charset="0"/>
            </a:endParaRPr>
          </a:p>
          <a:p>
            <a:pPr>
              <a:buFont typeface="Wingdings" pitchFamily="2" charset="2"/>
              <a:buChar char="ü"/>
            </a:pPr>
            <a:r>
              <a:rPr lang="en-US" b="1" dirty="0" err="1" smtClean="0">
                <a:latin typeface="Bookman Old Style" pitchFamily="18" charset="0"/>
              </a:rPr>
              <a:t>Vajrasana</a:t>
            </a:r>
            <a:r>
              <a:rPr lang="en-US" b="1" dirty="0" smtClean="0">
                <a:latin typeface="Bookman Old Style" pitchFamily="18" charset="0"/>
              </a:rPr>
              <a:t> - </a:t>
            </a:r>
            <a:r>
              <a:rPr lang="en-US" dirty="0" smtClean="0">
                <a:solidFill>
                  <a:schemeClr val="accent6">
                    <a:lumMod val="75000"/>
                  </a:schemeClr>
                </a:solidFill>
                <a:latin typeface="Bookman Old Style" pitchFamily="18" charset="0"/>
              </a:rPr>
              <a:t>The stone platform, where Lord Buddha sat in meditation while he attained enlightenment is known as </a:t>
            </a:r>
            <a:r>
              <a:rPr lang="en-US" dirty="0" err="1" smtClean="0">
                <a:solidFill>
                  <a:schemeClr val="accent6">
                    <a:lumMod val="75000"/>
                  </a:schemeClr>
                </a:solidFill>
                <a:latin typeface="Bookman Old Style" pitchFamily="18" charset="0"/>
              </a:rPr>
              <a:t>Vajr</a:t>
            </a:r>
            <a:r>
              <a:rPr lang="en-US" dirty="0" err="1" smtClean="0">
                <a:solidFill>
                  <a:schemeClr val="accent6">
                    <a:lumMod val="75000"/>
                  </a:schemeClr>
                </a:solidFill>
              </a:rPr>
              <a:t>asana</a:t>
            </a:r>
            <a:r>
              <a:rPr lang="en-US" dirty="0" smtClean="0">
                <a:solidFill>
                  <a:schemeClr val="accent6">
                    <a:lumMod val="75000"/>
                  </a:schemeClr>
                </a:solidFill>
              </a:rPr>
              <a:t>.</a:t>
            </a:r>
          </a:p>
          <a:p>
            <a:pPr>
              <a:buNone/>
            </a:pPr>
            <a:endParaRPr lang="en-US" dirty="0" smtClean="0">
              <a:solidFill>
                <a:schemeClr val="accent6">
                  <a:lumMod val="75000"/>
                </a:schemeClr>
              </a:solidFill>
            </a:endParaRPr>
          </a:p>
          <a:p>
            <a:pPr>
              <a:buFont typeface="Wingdings" pitchFamily="2" charset="2"/>
              <a:buChar char="ü"/>
            </a:pPr>
            <a:endParaRPr lang="en-US" dirty="0" smtClean="0"/>
          </a:p>
          <a:p>
            <a:pPr>
              <a:buFont typeface="Wingdings" pitchFamily="2" charset="2"/>
              <a:buChar char="ü"/>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Bodhgaya</a:t>
            </a:r>
            <a:endParaRPr lang="en-US" dirty="0"/>
          </a:p>
        </p:txBody>
      </p:sp>
      <p:pic>
        <p:nvPicPr>
          <p:cNvPr id="4" name="Picture 4"/>
          <p:cNvPicPr>
            <a:picLocks noGrp="1" noChangeAspect="1" noChangeArrowheads="1"/>
          </p:cNvPicPr>
          <p:nvPr>
            <p:ph idx="1"/>
          </p:nvPr>
        </p:nvPicPr>
        <p:blipFill>
          <a:blip r:embed="rId2"/>
          <a:srcRect/>
          <a:stretch>
            <a:fillRect/>
          </a:stretch>
        </p:blipFill>
        <p:spPr bwMode="auto">
          <a:xfrm>
            <a:off x="685800" y="1752600"/>
            <a:ext cx="1447800" cy="2286000"/>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a:srcRect/>
          <a:stretch>
            <a:fillRect/>
          </a:stretch>
        </p:blipFill>
        <p:spPr bwMode="auto">
          <a:xfrm>
            <a:off x="2438400" y="1752600"/>
            <a:ext cx="2466975" cy="1847850"/>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5562600" y="1905000"/>
            <a:ext cx="2857500" cy="16002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5"/>
          <a:srcRect/>
          <a:stretch>
            <a:fillRect/>
          </a:stretch>
        </p:blipFill>
        <p:spPr bwMode="auto">
          <a:xfrm>
            <a:off x="838200" y="4191000"/>
            <a:ext cx="2609850" cy="1752600"/>
          </a:xfrm>
          <a:prstGeom prst="rect">
            <a:avLst/>
          </a:prstGeom>
          <a:noFill/>
          <a:ln w="9525">
            <a:noFill/>
            <a:miter lim="800000"/>
            <a:headEnd/>
            <a:tailEnd/>
          </a:ln>
          <a:effectLst/>
        </p:spPr>
      </p:pic>
      <p:pic>
        <p:nvPicPr>
          <p:cNvPr id="3077" name="Picture 5"/>
          <p:cNvPicPr>
            <a:picLocks noChangeAspect="1" noChangeArrowheads="1"/>
          </p:cNvPicPr>
          <p:nvPr/>
        </p:nvPicPr>
        <p:blipFill>
          <a:blip r:embed="rId6"/>
          <a:srcRect/>
          <a:stretch>
            <a:fillRect/>
          </a:stretch>
        </p:blipFill>
        <p:spPr bwMode="auto">
          <a:xfrm>
            <a:off x="4267200" y="4267200"/>
            <a:ext cx="3162300" cy="14478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6172200" cy="563562"/>
          </a:xfrm>
        </p:spPr>
        <p:txBody>
          <a:bodyPr>
            <a:normAutofit fontScale="90000"/>
          </a:bodyPr>
          <a:lstStyle/>
          <a:p>
            <a:r>
              <a:rPr lang="en-US" dirty="0" err="1" smtClean="0"/>
              <a:t>S</a:t>
            </a:r>
            <a:r>
              <a:rPr lang="en-US" dirty="0" err="1" smtClean="0"/>
              <a:t>aranath</a:t>
            </a:r>
            <a:endParaRPr lang="en-US" dirty="0"/>
          </a:p>
        </p:txBody>
      </p:sp>
      <p:sp>
        <p:nvSpPr>
          <p:cNvPr id="3" name="Content Placeholder 2"/>
          <p:cNvSpPr>
            <a:spLocks noGrp="1"/>
          </p:cNvSpPr>
          <p:nvPr>
            <p:ph idx="1"/>
          </p:nvPr>
        </p:nvSpPr>
        <p:spPr>
          <a:xfrm>
            <a:off x="228600" y="990600"/>
            <a:ext cx="8686800" cy="5562600"/>
          </a:xfrm>
        </p:spPr>
        <p:txBody>
          <a:bodyPr>
            <a:normAutofit fontScale="92500" lnSpcReduction="10000"/>
          </a:bodyPr>
          <a:lstStyle/>
          <a:p>
            <a:pPr>
              <a:buFont typeface="Wingdings" pitchFamily="2" charset="2"/>
              <a:buChar char="q"/>
            </a:pPr>
            <a:r>
              <a:rPr lang="en-US" dirty="0" smtClean="0"/>
              <a:t> </a:t>
            </a:r>
            <a:r>
              <a:rPr lang="en-US" sz="2200" dirty="0" smtClean="0">
                <a:solidFill>
                  <a:srgbClr val="0070C0"/>
                </a:solidFill>
                <a:latin typeface="Bookman Old Style" pitchFamily="18" charset="0"/>
              </a:rPr>
              <a:t>Just 10 Kilometers away from sacred Hindu city; Varanasi, the sacred most city for Buddhist world </a:t>
            </a:r>
            <a:r>
              <a:rPr lang="en-US" sz="2200" dirty="0" smtClean="0">
                <a:solidFill>
                  <a:srgbClr val="0070C0"/>
                </a:solidFill>
                <a:latin typeface="Bookman Old Style" pitchFamily="18" charset="0"/>
              </a:rPr>
              <a:t>lies</a:t>
            </a:r>
          </a:p>
          <a:p>
            <a:pPr>
              <a:buFont typeface="Wingdings" pitchFamily="2" charset="2"/>
              <a:buChar char="q"/>
            </a:pPr>
            <a:r>
              <a:rPr lang="en-US" sz="2200" dirty="0" smtClean="0">
                <a:solidFill>
                  <a:srgbClr val="0070C0"/>
                </a:solidFill>
                <a:latin typeface="Bookman Old Style" pitchFamily="18" charset="0"/>
              </a:rPr>
              <a:t>Emperor Ashok constructed three memorial </a:t>
            </a:r>
            <a:r>
              <a:rPr lang="en-US" sz="2200" dirty="0" err="1" smtClean="0">
                <a:solidFill>
                  <a:srgbClr val="0070C0"/>
                </a:solidFill>
                <a:latin typeface="Bookman Old Style" pitchFamily="18" charset="0"/>
              </a:rPr>
              <a:t>stupa</a:t>
            </a:r>
            <a:r>
              <a:rPr lang="en-US" sz="2200" dirty="0" smtClean="0">
                <a:solidFill>
                  <a:srgbClr val="0070C0"/>
                </a:solidFill>
                <a:latin typeface="Bookman Old Style" pitchFamily="18" charset="0"/>
              </a:rPr>
              <a:t>, </a:t>
            </a:r>
            <a:r>
              <a:rPr lang="en-US" sz="2200" dirty="0" smtClean="0">
                <a:solidFill>
                  <a:srgbClr val="0070C0"/>
                </a:solidFill>
                <a:latin typeface="Bookman Old Style" pitchFamily="18" charset="0"/>
              </a:rPr>
              <a:t>the place where Buddha used to stay in </a:t>
            </a:r>
            <a:r>
              <a:rPr lang="en-US" sz="2200" dirty="0" err="1" smtClean="0">
                <a:solidFill>
                  <a:srgbClr val="0070C0"/>
                </a:solidFill>
                <a:latin typeface="Bookman Old Style" pitchFamily="18" charset="0"/>
              </a:rPr>
              <a:t>Sarnath</a:t>
            </a:r>
            <a:endParaRPr lang="en-US" sz="2200" dirty="0" smtClean="0">
              <a:solidFill>
                <a:srgbClr val="0070C0"/>
              </a:solidFill>
              <a:latin typeface="Bookman Old Style" pitchFamily="18" charset="0"/>
            </a:endParaRPr>
          </a:p>
          <a:p>
            <a:pPr>
              <a:buFont typeface="Wingdings" pitchFamily="2" charset="2"/>
              <a:buChar char="q"/>
            </a:pPr>
            <a:r>
              <a:rPr lang="en-US" sz="2200" dirty="0" smtClean="0">
                <a:solidFill>
                  <a:srgbClr val="0070C0"/>
                </a:solidFill>
                <a:latin typeface="Bookman Old Style" pitchFamily="18" charset="0"/>
              </a:rPr>
              <a:t>In 1835, the place was well identified by British Archeologist Alexander </a:t>
            </a:r>
            <a:r>
              <a:rPr lang="en-US" sz="2200" dirty="0" smtClean="0">
                <a:solidFill>
                  <a:srgbClr val="0070C0"/>
                </a:solidFill>
                <a:latin typeface="Bookman Old Style" pitchFamily="18" charset="0"/>
              </a:rPr>
              <a:t>Cunningham</a:t>
            </a:r>
          </a:p>
          <a:p>
            <a:pPr>
              <a:buFont typeface="Wingdings" pitchFamily="2" charset="2"/>
              <a:buChar char="q"/>
            </a:pPr>
            <a:r>
              <a:rPr lang="en-US" sz="2200" dirty="0" smtClean="0">
                <a:solidFill>
                  <a:srgbClr val="0070C0"/>
                </a:solidFill>
                <a:latin typeface="Bookman Old Style" pitchFamily="18" charset="0"/>
              </a:rPr>
              <a:t>In 1905 </a:t>
            </a:r>
            <a:r>
              <a:rPr lang="en-US" sz="2200" dirty="0" smtClean="0">
                <a:solidFill>
                  <a:srgbClr val="0070C0"/>
                </a:solidFill>
                <a:latin typeface="Bookman Old Style" pitchFamily="18" charset="0"/>
              </a:rPr>
              <a:t>one museum was constructed here to in-house the objects founded here. The four lion capital ( now National Emblem of India ), Statue of </a:t>
            </a:r>
            <a:r>
              <a:rPr lang="en-US" sz="2200" dirty="0" err="1" smtClean="0">
                <a:solidFill>
                  <a:srgbClr val="0070C0"/>
                </a:solidFill>
                <a:latin typeface="Bookman Old Style" pitchFamily="18" charset="0"/>
              </a:rPr>
              <a:t>Bodhisatva</a:t>
            </a:r>
            <a:r>
              <a:rPr lang="en-US" sz="2200" dirty="0" smtClean="0">
                <a:solidFill>
                  <a:srgbClr val="0070C0"/>
                </a:solidFill>
                <a:latin typeface="Bookman Old Style" pitchFamily="18" charset="0"/>
              </a:rPr>
              <a:t> with huge carved umbrella ( 1st Cent. A.D.), Image of Buddha in preaching posture ( 5th Cent. A.D.) and unfinished statue of Shiva, killing </a:t>
            </a:r>
            <a:r>
              <a:rPr lang="en-US" sz="2200" dirty="0" err="1" smtClean="0">
                <a:solidFill>
                  <a:srgbClr val="0070C0"/>
                </a:solidFill>
                <a:latin typeface="Bookman Old Style" pitchFamily="18" charset="0"/>
              </a:rPr>
              <a:t>Andhakasure</a:t>
            </a:r>
            <a:r>
              <a:rPr lang="en-US" sz="2200" dirty="0" smtClean="0">
                <a:solidFill>
                  <a:srgbClr val="0070C0"/>
                </a:solidFill>
                <a:latin typeface="Bookman Old Style" pitchFamily="18" charset="0"/>
              </a:rPr>
              <a:t> ( 12th Cent. A.D.) are some of the very remarkable objects, shown here</a:t>
            </a:r>
            <a:r>
              <a:rPr lang="en-US" sz="2200" dirty="0" smtClean="0">
                <a:solidFill>
                  <a:srgbClr val="0070C0"/>
                </a:solidFill>
                <a:latin typeface="Bookman Old Style" pitchFamily="18" charset="0"/>
              </a:rPr>
              <a:t>.</a:t>
            </a:r>
          </a:p>
          <a:p>
            <a:pPr>
              <a:buFont typeface="Wingdings" pitchFamily="2" charset="2"/>
              <a:buChar char="q"/>
            </a:pPr>
            <a:r>
              <a:rPr lang="en-US" sz="2200" dirty="0" smtClean="0">
                <a:solidFill>
                  <a:srgbClr val="FF0000"/>
                </a:solidFill>
                <a:latin typeface="Bookman Old Style" pitchFamily="18" charset="0"/>
              </a:rPr>
              <a:t>Location</a:t>
            </a:r>
          </a:p>
          <a:p>
            <a:pPr>
              <a:buNone/>
            </a:pPr>
            <a:r>
              <a:rPr lang="en-US" sz="2400" b="1" dirty="0" smtClean="0">
                <a:solidFill>
                  <a:schemeClr val="accent2">
                    <a:lumMod val="60000"/>
                    <a:lumOff val="40000"/>
                  </a:schemeClr>
                </a:solidFill>
              </a:rPr>
              <a:t>State :</a:t>
            </a:r>
            <a:r>
              <a:rPr lang="en-US" sz="2400" dirty="0" smtClean="0">
                <a:solidFill>
                  <a:schemeClr val="accent2">
                    <a:lumMod val="60000"/>
                    <a:lumOff val="40000"/>
                  </a:schemeClr>
                </a:solidFill>
              </a:rPr>
              <a:t> Uttar </a:t>
            </a:r>
            <a:r>
              <a:rPr lang="en-US" sz="2400" dirty="0" smtClean="0">
                <a:solidFill>
                  <a:schemeClr val="accent2">
                    <a:lumMod val="60000"/>
                    <a:lumOff val="40000"/>
                  </a:schemeClr>
                </a:solidFill>
              </a:rPr>
              <a:t>Pradesh</a:t>
            </a:r>
          </a:p>
          <a:p>
            <a:pPr>
              <a:buNone/>
            </a:pPr>
            <a:r>
              <a:rPr lang="en-US" sz="2400" b="1" dirty="0" smtClean="0">
                <a:solidFill>
                  <a:srgbClr val="92D050"/>
                </a:solidFill>
              </a:rPr>
              <a:t>Location </a:t>
            </a:r>
            <a:r>
              <a:rPr lang="en-US" sz="2400" b="1" dirty="0" smtClean="0">
                <a:solidFill>
                  <a:srgbClr val="92D050"/>
                </a:solidFill>
              </a:rPr>
              <a:t>:</a:t>
            </a:r>
            <a:r>
              <a:rPr lang="en-US" sz="2400" dirty="0" smtClean="0">
                <a:solidFill>
                  <a:srgbClr val="92D050"/>
                </a:solidFill>
              </a:rPr>
              <a:t> 10 Kilometers from the holy city of </a:t>
            </a:r>
            <a:r>
              <a:rPr lang="en-US" sz="2400" dirty="0" smtClean="0">
                <a:solidFill>
                  <a:srgbClr val="92D050"/>
                </a:solidFill>
              </a:rPr>
              <a:t>Varanasi</a:t>
            </a:r>
            <a:r>
              <a:rPr lang="en-US" sz="2400" dirty="0" smtClean="0"/>
              <a:t>.</a:t>
            </a:r>
          </a:p>
          <a:p>
            <a:pPr>
              <a:buNone/>
            </a:pPr>
            <a:r>
              <a:rPr lang="en-US" sz="2400" b="1" dirty="0" smtClean="0">
                <a:solidFill>
                  <a:srgbClr val="7030A0"/>
                </a:solidFill>
              </a:rPr>
              <a:t>Significance </a:t>
            </a:r>
            <a:r>
              <a:rPr lang="en-US" sz="2400" b="1" dirty="0" smtClean="0">
                <a:solidFill>
                  <a:srgbClr val="7030A0"/>
                </a:solidFill>
              </a:rPr>
              <a:t>:</a:t>
            </a:r>
            <a:r>
              <a:rPr lang="en-US" sz="2400" dirty="0" smtClean="0">
                <a:solidFill>
                  <a:srgbClr val="7030A0"/>
                </a:solidFill>
              </a:rPr>
              <a:t> Lord Buddha preached his first sermon.</a:t>
            </a:r>
            <a:r>
              <a:rPr lang="en-US" sz="2200" dirty="0" smtClean="0">
                <a:solidFill>
                  <a:srgbClr val="7030A0"/>
                </a:solidFill>
                <a:latin typeface="Bookman Old Style" pitchFamily="18" charset="0"/>
              </a:rPr>
              <a:t> </a:t>
            </a:r>
          </a:p>
          <a:p>
            <a:pPr>
              <a:buFont typeface="Wingdings" pitchFamily="2" charset="2"/>
              <a:buChar char="q"/>
            </a:pPr>
            <a:endParaRPr lang="en-US" sz="2200" dirty="0">
              <a:solidFill>
                <a:srgbClr val="0070C0"/>
              </a:solidFill>
              <a:latin typeface="Bookman Old Style" pitchFamily="18" charset="0"/>
            </a:endParaRPr>
          </a:p>
        </p:txBody>
      </p:sp>
      <p:pic>
        <p:nvPicPr>
          <p:cNvPr id="4098" name="Picture 2"/>
          <p:cNvPicPr>
            <a:picLocks noChangeAspect="1" noChangeArrowheads="1"/>
          </p:cNvPicPr>
          <p:nvPr/>
        </p:nvPicPr>
        <p:blipFill>
          <a:blip r:embed="rId2"/>
          <a:srcRect/>
          <a:stretch>
            <a:fillRect/>
          </a:stretch>
        </p:blipFill>
        <p:spPr bwMode="auto">
          <a:xfrm>
            <a:off x="6477000" y="4648200"/>
            <a:ext cx="2466975" cy="1847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1295400" y="1981200"/>
            <a:ext cx="2619375" cy="1743075"/>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5181600" y="1905000"/>
            <a:ext cx="2705100" cy="1695450"/>
          </a:xfrm>
          <a:prstGeom prst="rect">
            <a:avLst/>
          </a:prstGeom>
          <a:noFill/>
          <a:ln w="9525">
            <a:noFill/>
            <a:miter lim="800000"/>
            <a:headEnd/>
            <a:tailEnd/>
          </a:ln>
          <a:effectLst/>
        </p:spPr>
      </p:pic>
      <p:pic>
        <p:nvPicPr>
          <p:cNvPr id="5124" name="Picture 4"/>
          <p:cNvPicPr>
            <a:picLocks noChangeAspect="1" noChangeArrowheads="1"/>
          </p:cNvPicPr>
          <p:nvPr/>
        </p:nvPicPr>
        <p:blipFill>
          <a:blip r:embed="rId4"/>
          <a:srcRect/>
          <a:stretch>
            <a:fillRect/>
          </a:stretch>
        </p:blipFill>
        <p:spPr bwMode="auto">
          <a:xfrm>
            <a:off x="457200" y="3962400"/>
            <a:ext cx="2466975" cy="1847850"/>
          </a:xfrm>
          <a:prstGeom prst="rect">
            <a:avLst/>
          </a:prstGeom>
          <a:noFill/>
          <a:ln w="9525">
            <a:noFill/>
            <a:miter lim="800000"/>
            <a:headEnd/>
            <a:tailEnd/>
          </a:ln>
          <a:effectLst/>
        </p:spPr>
      </p:pic>
      <p:pic>
        <p:nvPicPr>
          <p:cNvPr id="5125" name="Picture 5"/>
          <p:cNvPicPr>
            <a:picLocks noChangeAspect="1" noChangeArrowheads="1"/>
          </p:cNvPicPr>
          <p:nvPr/>
        </p:nvPicPr>
        <p:blipFill>
          <a:blip r:embed="rId5"/>
          <a:srcRect/>
          <a:stretch>
            <a:fillRect/>
          </a:stretch>
        </p:blipFill>
        <p:spPr bwMode="auto">
          <a:xfrm>
            <a:off x="3352800" y="3886200"/>
            <a:ext cx="1847850" cy="2466975"/>
          </a:xfrm>
          <a:prstGeom prst="rect">
            <a:avLst/>
          </a:prstGeom>
          <a:noFill/>
          <a:ln w="9525">
            <a:noFill/>
            <a:miter lim="800000"/>
            <a:headEnd/>
            <a:tailEnd/>
          </a:ln>
          <a:effectLst/>
        </p:spPr>
      </p:pic>
      <p:pic>
        <p:nvPicPr>
          <p:cNvPr id="5126" name="Picture 6"/>
          <p:cNvPicPr>
            <a:picLocks noChangeAspect="1" noChangeArrowheads="1"/>
          </p:cNvPicPr>
          <p:nvPr/>
        </p:nvPicPr>
        <p:blipFill>
          <a:blip r:embed="rId6"/>
          <a:srcRect/>
          <a:stretch>
            <a:fillRect/>
          </a:stretch>
        </p:blipFill>
        <p:spPr bwMode="auto">
          <a:xfrm>
            <a:off x="6248400" y="3733800"/>
            <a:ext cx="1666875" cy="27432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6019800" cy="563562"/>
          </a:xfrm>
        </p:spPr>
        <p:txBody>
          <a:bodyPr>
            <a:normAutofit fontScale="90000"/>
          </a:bodyPr>
          <a:lstStyle/>
          <a:p>
            <a:r>
              <a:rPr lang="en-US" dirty="0" err="1" smtClean="0"/>
              <a:t>Rajgir</a:t>
            </a:r>
            <a:endParaRPr lang="en-US" dirty="0"/>
          </a:p>
        </p:txBody>
      </p:sp>
      <p:sp>
        <p:nvSpPr>
          <p:cNvPr id="3" name="Content Placeholder 2"/>
          <p:cNvSpPr>
            <a:spLocks noGrp="1"/>
          </p:cNvSpPr>
          <p:nvPr>
            <p:ph idx="1"/>
          </p:nvPr>
        </p:nvSpPr>
        <p:spPr>
          <a:xfrm>
            <a:off x="228600" y="838200"/>
            <a:ext cx="8763000" cy="5791200"/>
          </a:xfrm>
        </p:spPr>
        <p:txBody>
          <a:bodyPr>
            <a:normAutofit fontScale="85000" lnSpcReduction="20000"/>
          </a:bodyPr>
          <a:lstStyle/>
          <a:p>
            <a:pPr>
              <a:buFont typeface="Wingdings" pitchFamily="2" charset="2"/>
              <a:buChar char="v"/>
            </a:pPr>
            <a:r>
              <a:rPr lang="en-US" dirty="0" err="1" smtClean="0">
                <a:solidFill>
                  <a:srgbClr val="00B050"/>
                </a:solidFill>
              </a:rPr>
              <a:t>Rajgir</a:t>
            </a:r>
            <a:r>
              <a:rPr lang="en-US" dirty="0" smtClean="0">
                <a:solidFill>
                  <a:srgbClr val="00B050"/>
                </a:solidFill>
              </a:rPr>
              <a:t>, it was the first </a:t>
            </a:r>
            <a:r>
              <a:rPr lang="en-US" dirty="0" smtClean="0">
                <a:solidFill>
                  <a:srgbClr val="00B050"/>
                </a:solidFill>
              </a:rPr>
              <a:t>capital of </a:t>
            </a:r>
            <a:r>
              <a:rPr lang="en-US" dirty="0" err="1" smtClean="0">
                <a:solidFill>
                  <a:srgbClr val="00B050"/>
                </a:solidFill>
              </a:rPr>
              <a:t>Maurayan</a:t>
            </a:r>
            <a:r>
              <a:rPr lang="en-US" dirty="0" smtClean="0">
                <a:solidFill>
                  <a:srgbClr val="00B050"/>
                </a:solidFill>
              </a:rPr>
              <a:t> Empire</a:t>
            </a:r>
          </a:p>
          <a:p>
            <a:pPr>
              <a:buFont typeface="Wingdings" pitchFamily="2" charset="2"/>
              <a:buChar char="v"/>
            </a:pPr>
            <a:r>
              <a:rPr lang="en-US" dirty="0" err="1" smtClean="0">
                <a:solidFill>
                  <a:srgbClr val="00B050"/>
                </a:solidFill>
              </a:rPr>
              <a:t>Rajgir</a:t>
            </a:r>
            <a:r>
              <a:rPr lang="en-US" dirty="0" smtClean="0">
                <a:solidFill>
                  <a:srgbClr val="00B050"/>
                </a:solidFill>
              </a:rPr>
              <a:t> is located in the </a:t>
            </a:r>
            <a:r>
              <a:rPr lang="en-US" dirty="0" err="1" smtClean="0">
                <a:solidFill>
                  <a:srgbClr val="00B050"/>
                </a:solidFill>
              </a:rPr>
              <a:t>Nalanda</a:t>
            </a:r>
            <a:r>
              <a:rPr lang="en-US" dirty="0" smtClean="0">
                <a:solidFill>
                  <a:srgbClr val="00B050"/>
                </a:solidFill>
              </a:rPr>
              <a:t> district of Bihar, India</a:t>
            </a:r>
            <a:r>
              <a:rPr lang="en-US" dirty="0" smtClean="0">
                <a:solidFill>
                  <a:srgbClr val="00B050"/>
                </a:solidFill>
              </a:rPr>
              <a:t>.</a:t>
            </a:r>
          </a:p>
          <a:p>
            <a:pPr>
              <a:buFont typeface="Wingdings" pitchFamily="2" charset="2"/>
              <a:buChar char="v"/>
            </a:pPr>
            <a:r>
              <a:rPr lang="en-US" dirty="0" smtClean="0">
                <a:solidFill>
                  <a:srgbClr val="00B050"/>
                </a:solidFill>
              </a:rPr>
              <a:t>Gautama Buddha spent twelve years in </a:t>
            </a:r>
            <a:r>
              <a:rPr lang="en-US" dirty="0" err="1" smtClean="0">
                <a:solidFill>
                  <a:srgbClr val="00B050"/>
                </a:solidFill>
              </a:rPr>
              <a:t>Rajgir</a:t>
            </a:r>
            <a:r>
              <a:rPr lang="en-US" dirty="0" smtClean="0">
                <a:solidFill>
                  <a:srgbClr val="00B050"/>
                </a:solidFill>
              </a:rPr>
              <a:t>, </a:t>
            </a:r>
            <a:r>
              <a:rPr lang="en-US" dirty="0" smtClean="0">
                <a:solidFill>
                  <a:srgbClr val="00B050"/>
                </a:solidFill>
              </a:rPr>
              <a:t>one </a:t>
            </a:r>
            <a:r>
              <a:rPr lang="en-US" dirty="0" smtClean="0">
                <a:solidFill>
                  <a:srgbClr val="00B050"/>
                </a:solidFill>
              </a:rPr>
              <a:t>of his favorite places to </a:t>
            </a:r>
            <a:r>
              <a:rPr lang="en-US" dirty="0" smtClean="0">
                <a:solidFill>
                  <a:srgbClr val="00B050"/>
                </a:solidFill>
              </a:rPr>
              <a:t>meditate</a:t>
            </a:r>
          </a:p>
          <a:p>
            <a:pPr>
              <a:buFont typeface="Wingdings" pitchFamily="2" charset="2"/>
              <a:buChar char="v"/>
            </a:pPr>
            <a:r>
              <a:rPr lang="en-US" dirty="0" smtClean="0">
                <a:solidFill>
                  <a:srgbClr val="00B050"/>
                </a:solidFill>
              </a:rPr>
              <a:t>It was here that </a:t>
            </a:r>
            <a:r>
              <a:rPr lang="en-US" dirty="0" err="1" smtClean="0">
                <a:solidFill>
                  <a:srgbClr val="00B050"/>
                </a:solidFill>
              </a:rPr>
              <a:t>Bimbisara</a:t>
            </a:r>
            <a:r>
              <a:rPr lang="en-US" dirty="0" smtClean="0">
                <a:solidFill>
                  <a:srgbClr val="00B050"/>
                </a:solidFill>
              </a:rPr>
              <a:t>, the Emperor of Magadha, and one of the most celebrated patrons of Buddhism, was converted to the faith by the Buddha. It was also here that the Buddha delivered many sermons, and that the first attempt at documenting his teachings was </a:t>
            </a:r>
            <a:r>
              <a:rPr lang="en-US" dirty="0" smtClean="0">
                <a:solidFill>
                  <a:srgbClr val="00B050"/>
                </a:solidFill>
              </a:rPr>
              <a:t>made. </a:t>
            </a:r>
          </a:p>
          <a:p>
            <a:pPr>
              <a:buFont typeface="Wingdings" pitchFamily="2" charset="2"/>
              <a:buChar char="v"/>
            </a:pPr>
            <a:r>
              <a:rPr lang="en-US" dirty="0" smtClean="0">
                <a:solidFill>
                  <a:srgbClr val="00B050"/>
                </a:solidFill>
              </a:rPr>
              <a:t>The </a:t>
            </a:r>
            <a:r>
              <a:rPr lang="en-US" dirty="0" err="1" smtClean="0">
                <a:solidFill>
                  <a:srgbClr val="00B050"/>
                </a:solidFill>
              </a:rPr>
              <a:t>Saptaparni</a:t>
            </a:r>
            <a:r>
              <a:rPr lang="en-US" dirty="0" smtClean="0">
                <a:solidFill>
                  <a:srgbClr val="00B050"/>
                </a:solidFill>
              </a:rPr>
              <a:t> caves found here hosted the first Buddhist council after the </a:t>
            </a:r>
            <a:r>
              <a:rPr lang="en-US" dirty="0" smtClean="0">
                <a:solidFill>
                  <a:srgbClr val="00B050"/>
                </a:solidFill>
              </a:rPr>
              <a:t>Buddha</a:t>
            </a:r>
          </a:p>
          <a:p>
            <a:pPr>
              <a:buFont typeface="Wingdings" pitchFamily="2" charset="2"/>
              <a:buChar char="v"/>
            </a:pPr>
            <a:r>
              <a:rPr lang="en-US" b="1" dirty="0" smtClean="0"/>
              <a:t>Location</a:t>
            </a:r>
          </a:p>
          <a:p>
            <a:pPr>
              <a:buNone/>
            </a:pPr>
            <a:r>
              <a:rPr lang="en-US" b="1" dirty="0" smtClean="0"/>
              <a:t>State </a:t>
            </a:r>
            <a:r>
              <a:rPr lang="en-US" b="1" dirty="0" smtClean="0"/>
              <a:t>:</a:t>
            </a:r>
            <a:r>
              <a:rPr lang="en-US" dirty="0" smtClean="0"/>
              <a:t> </a:t>
            </a:r>
            <a:r>
              <a:rPr lang="en-US" dirty="0" smtClean="0"/>
              <a:t>Bihar</a:t>
            </a:r>
          </a:p>
          <a:p>
            <a:pPr>
              <a:buNone/>
            </a:pPr>
            <a:r>
              <a:rPr lang="en-US" b="1" dirty="0" smtClean="0"/>
              <a:t>Location </a:t>
            </a:r>
            <a:r>
              <a:rPr lang="en-US" b="1" dirty="0" smtClean="0"/>
              <a:t>:</a:t>
            </a:r>
            <a:r>
              <a:rPr lang="en-US" dirty="0" smtClean="0"/>
              <a:t> Southern Bihar.74 kilometers from </a:t>
            </a:r>
            <a:r>
              <a:rPr lang="en-US" dirty="0" err="1" smtClean="0"/>
              <a:t>Bodhgaya</a:t>
            </a:r>
            <a:r>
              <a:rPr lang="en-US" dirty="0" smtClean="0"/>
              <a:t> and 100 kilometers from Patna.</a:t>
            </a:r>
            <a:endParaRPr lang="en-US" dirty="0">
              <a:solidFill>
                <a:srgbClr val="00B050"/>
              </a:solidFill>
            </a:endParaRPr>
          </a:p>
        </p:txBody>
      </p:sp>
      <p:pic>
        <p:nvPicPr>
          <p:cNvPr id="6146" name="Picture 2"/>
          <p:cNvPicPr>
            <a:picLocks noChangeAspect="1" noChangeArrowheads="1"/>
          </p:cNvPicPr>
          <p:nvPr/>
        </p:nvPicPr>
        <p:blipFill>
          <a:blip r:embed="rId2"/>
          <a:srcRect/>
          <a:stretch>
            <a:fillRect/>
          </a:stretch>
        </p:blipFill>
        <p:spPr bwMode="auto">
          <a:xfrm>
            <a:off x="6629400" y="0"/>
            <a:ext cx="2133600" cy="14478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274638"/>
            <a:ext cx="4953000" cy="715962"/>
          </a:xfrm>
        </p:spPr>
        <p:txBody>
          <a:bodyPr>
            <a:normAutofit fontScale="90000"/>
          </a:bodyPr>
          <a:lstStyle/>
          <a:p>
            <a:r>
              <a:rPr lang="en-US" dirty="0" err="1" smtClean="0"/>
              <a:t>Sravasti</a:t>
            </a:r>
            <a:endParaRPr lang="en-US" dirty="0"/>
          </a:p>
        </p:txBody>
      </p:sp>
      <p:sp>
        <p:nvSpPr>
          <p:cNvPr id="3" name="Content Placeholder 2"/>
          <p:cNvSpPr>
            <a:spLocks noGrp="1"/>
          </p:cNvSpPr>
          <p:nvPr>
            <p:ph idx="1"/>
          </p:nvPr>
        </p:nvSpPr>
        <p:spPr>
          <a:xfrm>
            <a:off x="228600" y="914400"/>
            <a:ext cx="8686800" cy="5715000"/>
          </a:xfrm>
        </p:spPr>
        <p:txBody>
          <a:bodyPr>
            <a:normAutofit fontScale="92500" lnSpcReduction="10000"/>
          </a:bodyPr>
          <a:lstStyle/>
          <a:p>
            <a:pPr>
              <a:buFont typeface="Courier New" pitchFamily="49" charset="0"/>
              <a:buChar char="o"/>
            </a:pPr>
            <a:r>
              <a:rPr lang="en-US" dirty="0" smtClean="0"/>
              <a:t> </a:t>
            </a:r>
            <a:r>
              <a:rPr lang="en-US" dirty="0" smtClean="0">
                <a:solidFill>
                  <a:schemeClr val="tx2">
                    <a:lumMod val="75000"/>
                  </a:schemeClr>
                </a:solidFill>
              </a:rPr>
              <a:t>This is where the Buddha spent the maximum amount of his time in the duration after attaining Nirvana. He spent 25 years </a:t>
            </a:r>
            <a:r>
              <a:rPr lang="en-US" dirty="0" smtClean="0">
                <a:solidFill>
                  <a:schemeClr val="tx2">
                    <a:lumMod val="75000"/>
                  </a:schemeClr>
                </a:solidFill>
              </a:rPr>
              <a:t>here.</a:t>
            </a:r>
          </a:p>
          <a:p>
            <a:pPr>
              <a:buFont typeface="Courier New" pitchFamily="49" charset="0"/>
              <a:buChar char="o"/>
            </a:pPr>
            <a:r>
              <a:rPr lang="en-US" dirty="0" smtClean="0">
                <a:solidFill>
                  <a:schemeClr val="accent6">
                    <a:lumMod val="75000"/>
                  </a:schemeClr>
                </a:solidFill>
              </a:rPr>
              <a:t>It was also here that the Buddha supposedly performed miracles for fifteen days upon being challenged by the leading authorities on the six major schools of philosophy dominant in the country at the </a:t>
            </a:r>
            <a:r>
              <a:rPr lang="en-US" dirty="0" smtClean="0">
                <a:solidFill>
                  <a:schemeClr val="accent6">
                    <a:lumMod val="75000"/>
                  </a:schemeClr>
                </a:solidFill>
              </a:rPr>
              <a:t>time</a:t>
            </a:r>
          </a:p>
          <a:p>
            <a:pPr>
              <a:buFont typeface="Courier New" pitchFamily="49" charset="0"/>
              <a:buChar char="o"/>
            </a:pPr>
            <a:r>
              <a:rPr lang="en-US" dirty="0" smtClean="0">
                <a:solidFill>
                  <a:srgbClr val="00B0F0"/>
                </a:solidFill>
              </a:rPr>
              <a:t>Location</a:t>
            </a:r>
          </a:p>
          <a:p>
            <a:pPr>
              <a:buNone/>
            </a:pPr>
            <a:r>
              <a:rPr lang="en-US" b="1" dirty="0" smtClean="0"/>
              <a:t>State </a:t>
            </a:r>
            <a:r>
              <a:rPr lang="en-US" b="1" dirty="0" smtClean="0"/>
              <a:t>:</a:t>
            </a:r>
            <a:r>
              <a:rPr lang="en-US" dirty="0" smtClean="0"/>
              <a:t> Uttar </a:t>
            </a:r>
            <a:r>
              <a:rPr lang="en-US" dirty="0" smtClean="0"/>
              <a:t>Pradesh</a:t>
            </a:r>
          </a:p>
          <a:p>
            <a:pPr>
              <a:buNone/>
            </a:pPr>
            <a:r>
              <a:rPr lang="en-US" b="1" dirty="0" smtClean="0"/>
              <a:t>Location </a:t>
            </a:r>
            <a:r>
              <a:rPr lang="en-US" b="1" dirty="0" smtClean="0"/>
              <a:t>:</a:t>
            </a:r>
            <a:r>
              <a:rPr lang="en-US" dirty="0" smtClean="0"/>
              <a:t> In </a:t>
            </a:r>
            <a:r>
              <a:rPr lang="en-US" dirty="0" err="1" smtClean="0"/>
              <a:t>Gonda</a:t>
            </a:r>
            <a:r>
              <a:rPr lang="en-US" dirty="0" smtClean="0"/>
              <a:t> district in the eastern Uttar Pradesh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Sankasya</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solidFill>
                  <a:srgbClr val="FF0000"/>
                </a:solidFill>
                <a:latin typeface="Bookman Old Style" pitchFamily="18" charset="0"/>
              </a:rPr>
              <a:t>According to Buddhist legend, after the Buddha performed his greatest miracles at </a:t>
            </a:r>
            <a:r>
              <a:rPr lang="en-US" sz="2800" dirty="0" err="1" smtClean="0">
                <a:solidFill>
                  <a:srgbClr val="FF0000"/>
                </a:solidFill>
                <a:latin typeface="Bookman Old Style" pitchFamily="18" charset="0"/>
              </a:rPr>
              <a:t>Sravasti</a:t>
            </a:r>
            <a:r>
              <a:rPr lang="en-US" sz="2800" dirty="0" smtClean="0">
                <a:solidFill>
                  <a:srgbClr val="FF0000"/>
                </a:solidFill>
                <a:latin typeface="Bookman Old Style" pitchFamily="18" charset="0"/>
              </a:rPr>
              <a:t>, he went on to preach the </a:t>
            </a:r>
            <a:r>
              <a:rPr lang="en-US" sz="2800" dirty="0" err="1" smtClean="0">
                <a:solidFill>
                  <a:srgbClr val="FF0000"/>
                </a:solidFill>
                <a:latin typeface="Bookman Old Style" pitchFamily="18" charset="0"/>
              </a:rPr>
              <a:t>Sankasya</a:t>
            </a:r>
            <a:r>
              <a:rPr lang="en-US" sz="2800" dirty="0" smtClean="0">
                <a:solidFill>
                  <a:srgbClr val="FF0000"/>
                </a:solidFill>
                <a:latin typeface="Bookman Old Style" pitchFamily="18" charset="0"/>
              </a:rPr>
              <a:t> and </a:t>
            </a:r>
            <a:r>
              <a:rPr lang="en-US" sz="2800" dirty="0" smtClean="0">
                <a:solidFill>
                  <a:srgbClr val="FF0000"/>
                </a:solidFill>
                <a:latin typeface="Bookman Old Style" pitchFamily="18" charset="0"/>
              </a:rPr>
              <a:t>he descended from this heaven accompanied by the gods and </a:t>
            </a:r>
            <a:r>
              <a:rPr lang="en-US" sz="2800" dirty="0" smtClean="0">
                <a:solidFill>
                  <a:srgbClr val="FF0000"/>
                </a:solidFill>
                <a:latin typeface="Bookman Old Style" pitchFamily="18" charset="0"/>
              </a:rPr>
              <a:t>Brahma</a:t>
            </a:r>
          </a:p>
          <a:p>
            <a:r>
              <a:rPr lang="en-US" sz="2800" dirty="0" smtClean="0">
                <a:solidFill>
                  <a:srgbClr val="00B050"/>
                </a:solidFill>
                <a:latin typeface="Bookman Old Style" pitchFamily="18" charset="0"/>
              </a:rPr>
              <a:t>It is widely believed that the temple found at the site today is the precise spot where the Buddha’s right foot touched mortal ground after coming back from the </a:t>
            </a:r>
            <a:r>
              <a:rPr lang="en-US" sz="2800" dirty="0" smtClean="0">
                <a:solidFill>
                  <a:srgbClr val="00B050"/>
                </a:solidFill>
                <a:latin typeface="Bookman Old Style" pitchFamily="18" charset="0"/>
              </a:rPr>
              <a:t>heavens</a:t>
            </a:r>
          </a:p>
          <a:p>
            <a:r>
              <a:rPr lang="en-US" sz="2800" dirty="0" smtClean="0">
                <a:latin typeface="Bookman Old Style" pitchFamily="18" charset="0"/>
              </a:rPr>
              <a:t>Location</a:t>
            </a:r>
          </a:p>
          <a:p>
            <a:pPr>
              <a:buNone/>
            </a:pPr>
            <a:r>
              <a:rPr lang="en-US" sz="2800" dirty="0" smtClean="0">
                <a:solidFill>
                  <a:srgbClr val="00B0F0"/>
                </a:solidFill>
                <a:latin typeface="Bookman Old Style" pitchFamily="18" charset="0"/>
              </a:rPr>
              <a:t>State </a:t>
            </a:r>
            <a:r>
              <a:rPr lang="en-US" sz="2800" dirty="0" smtClean="0">
                <a:solidFill>
                  <a:srgbClr val="00B0F0"/>
                </a:solidFill>
                <a:latin typeface="Bookman Old Style" pitchFamily="18" charset="0"/>
              </a:rPr>
              <a:t>of </a:t>
            </a:r>
            <a:r>
              <a:rPr lang="en-US" sz="2800" dirty="0" smtClean="0">
                <a:solidFill>
                  <a:srgbClr val="00B0F0"/>
                </a:solidFill>
                <a:latin typeface="Bookman Old Style" pitchFamily="18" charset="0"/>
              </a:rPr>
              <a:t>Uttar </a:t>
            </a:r>
            <a:r>
              <a:rPr lang="en-US" sz="2800" dirty="0" smtClean="0">
                <a:solidFill>
                  <a:srgbClr val="00B0F0"/>
                </a:solidFill>
                <a:latin typeface="Bookman Old Style" pitchFamily="18" charset="0"/>
              </a:rPr>
              <a:t>Pradesh</a:t>
            </a:r>
          </a:p>
          <a:p>
            <a:pPr>
              <a:buNone/>
            </a:pPr>
            <a:r>
              <a:rPr lang="en-US" sz="2800" dirty="0" smtClean="0">
                <a:solidFill>
                  <a:srgbClr val="00B0F0"/>
                </a:solidFill>
                <a:latin typeface="Bookman Old Style" pitchFamily="18" charset="0"/>
              </a:rPr>
              <a:t>District  </a:t>
            </a:r>
            <a:r>
              <a:rPr lang="en-US" sz="2800" dirty="0" err="1" smtClean="0">
                <a:solidFill>
                  <a:srgbClr val="00B0F0"/>
                </a:solidFill>
                <a:latin typeface="Bookman Old Style" pitchFamily="18" charset="0"/>
              </a:rPr>
              <a:t>Farrukhabad</a:t>
            </a:r>
            <a:r>
              <a:rPr lang="en-US" sz="2800" dirty="0" smtClean="0">
                <a:solidFill>
                  <a:srgbClr val="00B0F0"/>
                </a:solidFill>
                <a:latin typeface="Bookman Old Style" pitchFamily="18" charset="0"/>
              </a:rPr>
              <a:t> district </a:t>
            </a:r>
            <a:endParaRPr lang="en-US" dirty="0">
              <a:solidFill>
                <a:srgbClr val="00B0F0"/>
              </a:solidFill>
              <a:latin typeface="Bookman Old Styl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5943600" cy="715962"/>
          </a:xfrm>
        </p:spPr>
        <p:txBody>
          <a:bodyPr>
            <a:normAutofit fontScale="90000"/>
          </a:bodyPr>
          <a:lstStyle/>
          <a:p>
            <a:r>
              <a:rPr lang="en-US" dirty="0" err="1" smtClean="0"/>
              <a:t>Nalanda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chemeClr val="accent2">
                    <a:lumMod val="60000"/>
                    <a:lumOff val="40000"/>
                  </a:schemeClr>
                </a:solidFill>
              </a:rPr>
              <a:t>Built on a hallowed site where the Buddha had often stayed, </a:t>
            </a:r>
            <a:r>
              <a:rPr lang="en-US" dirty="0" err="1" smtClean="0">
                <a:solidFill>
                  <a:schemeClr val="accent2">
                    <a:lumMod val="60000"/>
                    <a:lumOff val="40000"/>
                  </a:schemeClr>
                </a:solidFill>
              </a:rPr>
              <a:t>Nalanda</a:t>
            </a:r>
            <a:r>
              <a:rPr lang="en-US" dirty="0" smtClean="0">
                <a:solidFill>
                  <a:schemeClr val="accent2">
                    <a:lumMod val="60000"/>
                    <a:lumOff val="40000"/>
                  </a:schemeClr>
                </a:solidFill>
              </a:rPr>
              <a:t> is one of the world's oldest living cities. </a:t>
            </a:r>
            <a:endParaRPr lang="en-US" dirty="0" smtClean="0">
              <a:solidFill>
                <a:schemeClr val="accent2">
                  <a:lumMod val="60000"/>
                  <a:lumOff val="40000"/>
                </a:schemeClr>
              </a:solidFill>
            </a:endParaRPr>
          </a:p>
          <a:p>
            <a:r>
              <a:rPr lang="en-US" dirty="0" smtClean="0">
                <a:solidFill>
                  <a:schemeClr val="accent5">
                    <a:lumMod val="75000"/>
                  </a:schemeClr>
                </a:solidFill>
              </a:rPr>
              <a:t>The </a:t>
            </a:r>
            <a:r>
              <a:rPr lang="en-US" dirty="0" smtClean="0">
                <a:solidFill>
                  <a:schemeClr val="accent5">
                    <a:lumMod val="75000"/>
                  </a:schemeClr>
                </a:solidFill>
              </a:rPr>
              <a:t>Buddhist University of </a:t>
            </a:r>
            <a:r>
              <a:rPr lang="en-US" dirty="0" err="1" smtClean="0">
                <a:solidFill>
                  <a:schemeClr val="accent5">
                    <a:lumMod val="75000"/>
                  </a:schemeClr>
                </a:solidFill>
              </a:rPr>
              <a:t>Nalanda</a:t>
            </a:r>
            <a:r>
              <a:rPr lang="en-US" dirty="0" smtClean="0">
                <a:solidFill>
                  <a:schemeClr val="accent5">
                    <a:lumMod val="75000"/>
                  </a:schemeClr>
                </a:solidFill>
              </a:rPr>
              <a:t>, </a:t>
            </a:r>
            <a:r>
              <a:rPr lang="en-US" dirty="0" smtClean="0">
                <a:solidFill>
                  <a:schemeClr val="accent5">
                    <a:lumMod val="75000"/>
                  </a:schemeClr>
                </a:solidFill>
              </a:rPr>
              <a:t>once the most prestigious center of learning in Asia, was built here. </a:t>
            </a:r>
            <a:endParaRPr lang="en-US" dirty="0" smtClean="0">
              <a:solidFill>
                <a:schemeClr val="accent5">
                  <a:lumMod val="75000"/>
                </a:schemeClr>
              </a:solidFill>
            </a:endParaRPr>
          </a:p>
          <a:p>
            <a:r>
              <a:rPr lang="en-US" dirty="0" err="1" smtClean="0">
                <a:solidFill>
                  <a:schemeClr val="accent5">
                    <a:lumMod val="75000"/>
                  </a:schemeClr>
                </a:solidFill>
              </a:rPr>
              <a:t>Nalanda</a:t>
            </a:r>
            <a:r>
              <a:rPr lang="en-US" dirty="0" smtClean="0">
                <a:solidFill>
                  <a:schemeClr val="accent5">
                    <a:lumMod val="75000"/>
                  </a:schemeClr>
                </a:solidFill>
              </a:rPr>
              <a:t> is located in the eastern Indian state of Bihar. It is well known as the ancient centre of learning which has the remains of the great </a:t>
            </a:r>
            <a:r>
              <a:rPr lang="en-US" dirty="0" err="1" smtClean="0">
                <a:solidFill>
                  <a:schemeClr val="accent5">
                    <a:lumMod val="75000"/>
                  </a:schemeClr>
                </a:solidFill>
              </a:rPr>
              <a:t>Nalanda</a:t>
            </a:r>
            <a:r>
              <a:rPr lang="en-US" dirty="0" smtClean="0">
                <a:solidFill>
                  <a:schemeClr val="accent5">
                    <a:lumMod val="75000"/>
                  </a:schemeClr>
                </a:solidFill>
              </a:rPr>
              <a:t> University and several monasteries and temples</a:t>
            </a:r>
            <a:r>
              <a:rPr lang="en-US" dirty="0" smtClean="0">
                <a:solidFill>
                  <a:schemeClr val="accent5">
                    <a:lumMod val="75000"/>
                  </a:schemeClr>
                </a:solidFill>
              </a:rPr>
              <a:t>.</a:t>
            </a:r>
          </a:p>
          <a:p>
            <a:r>
              <a:rPr lang="en-US" dirty="0" smtClean="0">
                <a:solidFill>
                  <a:srgbClr val="7030A0"/>
                </a:solidFill>
              </a:rPr>
              <a:t>Location</a:t>
            </a:r>
          </a:p>
          <a:p>
            <a:pPr>
              <a:buNone/>
            </a:pPr>
            <a:r>
              <a:rPr lang="en-US" b="1" dirty="0" smtClean="0"/>
              <a:t>State :</a:t>
            </a:r>
            <a:r>
              <a:rPr lang="en-US" dirty="0" smtClean="0"/>
              <a:t> </a:t>
            </a:r>
            <a:r>
              <a:rPr lang="en-US" dirty="0" smtClean="0"/>
              <a:t>Bihar</a:t>
            </a:r>
          </a:p>
          <a:p>
            <a:pPr>
              <a:buNone/>
            </a:pPr>
            <a:r>
              <a:rPr lang="en-US" b="1" dirty="0" smtClean="0"/>
              <a:t>Location </a:t>
            </a:r>
            <a:r>
              <a:rPr lang="en-US" b="1" dirty="0" smtClean="0"/>
              <a:t>:</a:t>
            </a:r>
            <a:r>
              <a:rPr lang="en-US" dirty="0" smtClean="0"/>
              <a:t> </a:t>
            </a:r>
            <a:r>
              <a:rPr lang="en-US" dirty="0" err="1" smtClean="0"/>
              <a:t>Nalanda</a:t>
            </a:r>
            <a:r>
              <a:rPr lang="en-US" dirty="0" smtClean="0"/>
              <a:t> is located 14 </a:t>
            </a:r>
            <a:r>
              <a:rPr lang="en-US" dirty="0" err="1" smtClean="0"/>
              <a:t>kms</a:t>
            </a:r>
            <a:r>
              <a:rPr lang="en-US" dirty="0" smtClean="0"/>
              <a:t>. from </a:t>
            </a:r>
            <a:r>
              <a:rPr lang="en-US" dirty="0" err="1" smtClean="0"/>
              <a:t>Rajgir</a:t>
            </a:r>
            <a:r>
              <a:rPr lang="en-US" dirty="0" smtClean="0"/>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723</Words>
  <Application>Microsoft Office PowerPoint</Application>
  <PresentationFormat>On-screen Show (4:3)</PresentationFormat>
  <Paragraphs>58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Lumbini</vt:lpstr>
      <vt:lpstr>Bodhgaya </vt:lpstr>
      <vt:lpstr>Bodhgaya</vt:lpstr>
      <vt:lpstr>Saranath</vt:lpstr>
      <vt:lpstr>Slide 5</vt:lpstr>
      <vt:lpstr>Rajgir</vt:lpstr>
      <vt:lpstr>Sravasti</vt:lpstr>
      <vt:lpstr>Sankasya</vt:lpstr>
      <vt:lpstr>Nalanda</vt:lpstr>
      <vt:lpstr>Kushinagar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Lumbini</dc:title>
  <dc:creator/>
  <cp:lastModifiedBy>sjc</cp:lastModifiedBy>
  <cp:revision>8</cp:revision>
  <dcterms:created xsi:type="dcterms:W3CDTF">2006-08-16T00:00:00Z</dcterms:created>
  <dcterms:modified xsi:type="dcterms:W3CDTF">2014-12-04T03:47:16Z</dcterms:modified>
</cp:coreProperties>
</file>